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3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7341" r:id="rId1"/>
  </p:sldMasterIdLst>
  <p:notesMasterIdLst>
    <p:notesMasterId r:id="rId24"/>
  </p:notesMasterIdLst>
  <p:sldIdLst>
    <p:sldId id="256" r:id="rId2"/>
    <p:sldId id="275" r:id="rId3"/>
    <p:sldId id="279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71" r:id="rId12"/>
    <p:sldId id="265" r:id="rId13"/>
    <p:sldId id="266" r:id="rId14"/>
    <p:sldId id="267" r:id="rId15"/>
    <p:sldId id="274" r:id="rId16"/>
    <p:sldId id="269" r:id="rId17"/>
    <p:sldId id="268" r:id="rId18"/>
    <p:sldId id="272" r:id="rId19"/>
    <p:sldId id="273" r:id="rId20"/>
    <p:sldId id="280" r:id="rId21"/>
    <p:sldId id="281" r:id="rId22"/>
    <p:sldId id="282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73"/>
    <p:restoredTop sz="94674"/>
  </p:normalViewPr>
  <p:slideViewPr>
    <p:cSldViewPr snapToGrid="0" snapToObjects="1">
      <p:cViewPr varScale="1">
        <p:scale>
          <a:sx n="109" d="100"/>
          <a:sy n="109" d="100"/>
        </p:scale>
        <p:origin x="208" y="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package" Target="../embeddings/Microsoft_Excel_Worksheet1.xlsx"/><Relationship Id="rId5" Type="http://schemas.openxmlformats.org/officeDocument/2006/relationships/chartUserShapes" Target="../drawings/drawing1.xml"/><Relationship Id="rId1" Type="http://schemas.microsoft.com/office/2011/relationships/chartStyle" Target="style1.xml"/><Relationship Id="rId2" Type="http://schemas.microsoft.com/office/2011/relationships/chartColorStyle" Target="colors1.xml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package" Target="../embeddings/Microsoft_Excel_Worksheet3.xlsx"/><Relationship Id="rId1" Type="http://schemas.microsoft.com/office/2011/relationships/chartStyle" Target="style3.xml"/><Relationship Id="rId2" Type="http://schemas.microsoft.com/office/2011/relationships/chartColorStyle" Target="colors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package" Target="../embeddings/Microsoft_Excel_Worksheet4.xlsx"/><Relationship Id="rId5" Type="http://schemas.openxmlformats.org/officeDocument/2006/relationships/chartUserShapes" Target="../drawings/drawing2.xml"/><Relationship Id="rId1" Type="http://schemas.microsoft.com/office/2011/relationships/chartStyle" Target="style4.xml"/><Relationship Id="rId2" Type="http://schemas.microsoft.com/office/2011/relationships/chartColorStyle" Target="colors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package" Target="../embeddings/Microsoft_Excel_Worksheet5.xlsx"/><Relationship Id="rId5" Type="http://schemas.openxmlformats.org/officeDocument/2006/relationships/chartUserShapes" Target="../drawings/drawing3.xml"/><Relationship Id="rId1" Type="http://schemas.microsoft.com/office/2011/relationships/chartStyle" Target="style5.xml"/><Relationship Id="rId2" Type="http://schemas.microsoft.com/office/2011/relationships/chartColorStyle" Target="colors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blipFill>
                <a:blip xmlns:r="http://schemas.openxmlformats.org/officeDocument/2006/relationships" r:embed="rId3">
                  <a:duotone>
                    <a:schemeClr val="accent1">
                      <a:shade val="74000"/>
                      <a:satMod val="130000"/>
                      <a:lumMod val="90000"/>
                    </a:schemeClr>
                    <a:schemeClr val="accent1"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Pt>
            <c:idx val="1"/>
            <c:bubble3D val="0"/>
            <c:spPr>
              <a:blipFill>
                <a:blip xmlns:r="http://schemas.openxmlformats.org/officeDocument/2006/relationships" r:embed="rId3">
                  <a:duotone>
                    <a:schemeClr val="accent2">
                      <a:shade val="74000"/>
                      <a:satMod val="130000"/>
                      <a:lumMod val="90000"/>
                    </a:schemeClr>
                    <a:schemeClr val="accent2"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Pt>
            <c:idx val="2"/>
            <c:bubble3D val="0"/>
            <c:spPr>
              <a:blipFill>
                <a:blip xmlns:r="http://schemas.openxmlformats.org/officeDocument/2006/relationships" r:embed="rId3">
                  <a:duotone>
                    <a:schemeClr val="accent3">
                      <a:shade val="74000"/>
                      <a:satMod val="130000"/>
                      <a:lumMod val="90000"/>
                    </a:schemeClr>
                    <a:schemeClr val="accent3"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Pt>
            <c:idx val="3"/>
            <c:bubble3D val="0"/>
            <c:spPr>
              <a:blipFill>
                <a:blip xmlns:r="http://schemas.openxmlformats.org/officeDocument/2006/relationships" r:embed="rId3">
                  <a:duotone>
                    <a:schemeClr val="accent4">
                      <a:shade val="74000"/>
                      <a:satMod val="130000"/>
                      <a:lumMod val="90000"/>
                    </a:schemeClr>
                    <a:schemeClr val="accent4"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237A7CAB-F0A4-FC41-8CF4-4BC79B5928AE}" type="CATEGORYNAME">
                      <a:rPr lang="en-US" sz="2000"/>
                      <a:pPr/>
                      <a:t>[CATEGORY NAME]</a:t>
                    </a:fld>
                    <a:r>
                      <a:rPr lang="en-US" sz="2000" baseline="0" dirty="0"/>
                      <a:t>
</a:t>
                    </a:r>
                    <a:fld id="{221F8CB3-4073-3D4D-A1AE-A4A3ABAE7749}" type="PERCENTAGE">
                      <a:rPr lang="en-US" sz="2000" baseline="0"/>
                      <a:pPr/>
                      <a:t>[PERCENTAGE]</a:t>
                    </a:fld>
                    <a:endParaRPr lang="en-US" sz="2000" baseline="0" dirty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1BC74A88-C8C0-3C43-B925-501B5F09F3D7}" type="CATEGORYNAME">
                      <a:rPr lang="en-US" sz="2000"/>
                      <a:pPr/>
                      <a:t>[CATEGORY NAME]</a:t>
                    </a:fld>
                    <a:r>
                      <a:rPr lang="en-US" sz="2000" baseline="0" dirty="0"/>
                      <a:t>
</a:t>
                    </a:r>
                    <a:fld id="{8FB62ABF-76CF-994C-BEB5-DC5006D802D2}" type="PERCENTAGE">
                      <a:rPr lang="en-US" sz="2000" baseline="0"/>
                      <a:pPr/>
                      <a:t>[PERCENTAGE]</a:t>
                    </a:fld>
                    <a:endParaRPr lang="en-US" sz="2000" baseline="0" dirty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8E3C1B6A-E346-CA4E-8650-1E04B78BD654}" type="CATEGORYNAME">
                      <a:rPr lang="en-US" sz="2000"/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85A12CE9-7EBB-1B4D-9DAA-E942F603F1D5}" type="PERCENTAGE">
                      <a:rPr lang="en-US" sz="2000" baseline="0"/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4.42829022887652E-17"/>
                  <c:y val="-3.34423922673138E-18"/>
                </c:manualLayout>
              </c:layout>
              <c:tx>
                <c:rich>
                  <a:bodyPr/>
                  <a:lstStyle/>
                  <a:p>
                    <a:fld id="{7CF27F92-D36F-924F-A685-15010C5D9653}" type="CATEGORYNAME">
                      <a:rPr lang="en-US" sz="2000"/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88E7D01B-6834-F442-AAFC-21BF7E09D6DD}" type="PERCENTAGE">
                      <a:rPr lang="en-US" sz="2000" baseline="0"/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Medicaid</c:v>
                </c:pt>
                <c:pt idx="1">
                  <c:v>Uninsured</c:v>
                </c:pt>
                <c:pt idx="2">
                  <c:v>Private Insurance</c:v>
                </c:pt>
                <c:pt idx="3">
                  <c:v>Other Public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0.31</c:v>
                </c:pt>
                <c:pt idx="1">
                  <c:v>0.11</c:v>
                </c:pt>
                <c:pt idx="2">
                  <c:v>0.41</c:v>
                </c:pt>
                <c:pt idx="3">
                  <c:v>0.17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5740859552591"/>
          <c:y val="0.158950539644847"/>
          <c:w val="0.548518280894818"/>
          <c:h val="0.738052714049061"/>
        </c:manualLayout>
      </c:layout>
      <c:pieChart>
        <c:varyColors val="1"/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Race</c:v>
                </c:pt>
              </c:strCache>
            </c:strRef>
          </c:tx>
          <c:dPt>
            <c:idx val="0"/>
            <c:bubble3D val="0"/>
            <c:spPr>
              <a:blipFill>
                <a:blip xmlns:r="http://schemas.openxmlformats.org/officeDocument/2006/relationships" r:embed="rId3">
                  <a:duotone>
                    <a:schemeClr val="accent2">
                      <a:shade val="74000"/>
                      <a:satMod val="130000"/>
                      <a:lumMod val="90000"/>
                    </a:schemeClr>
                    <a:schemeClr val="accent2"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Pt>
            <c:idx val="1"/>
            <c:bubble3D val="0"/>
            <c:spPr>
              <a:blipFill>
                <a:blip xmlns:r="http://schemas.openxmlformats.org/officeDocument/2006/relationships" r:embed="rId3">
                  <a:duotone>
                    <a:schemeClr val="accent4">
                      <a:shade val="74000"/>
                      <a:satMod val="130000"/>
                      <a:lumMod val="90000"/>
                    </a:schemeClr>
                    <a:schemeClr val="accent4"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Pt>
            <c:idx val="2"/>
            <c:bubble3D val="0"/>
            <c:spPr>
              <a:blipFill>
                <a:blip xmlns:r="http://schemas.openxmlformats.org/officeDocument/2006/relationships" r:embed="rId3">
                  <a:duotone>
                    <a:schemeClr val="accent6">
                      <a:shade val="74000"/>
                      <a:satMod val="130000"/>
                      <a:lumMod val="90000"/>
                    </a:schemeClr>
                    <a:schemeClr val="accent6"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Pt>
            <c:idx val="3"/>
            <c:bubble3D val="0"/>
            <c:spPr>
              <a:blipFill>
                <a:blip xmlns:r="http://schemas.openxmlformats.org/officeDocument/2006/relationships" r:embed="rId3">
                  <a:duotone>
                    <a:schemeClr val="accent2">
                      <a:lumMod val="60000"/>
                      <a:shade val="74000"/>
                      <a:satMod val="130000"/>
                      <a:lumMod val="90000"/>
                    </a:schemeClr>
                    <a:schemeClr val="accent2">
                      <a:lumMod val="60000"/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Pt>
            <c:idx val="4"/>
            <c:bubble3D val="0"/>
            <c:spPr>
              <a:blipFill>
                <a:blip xmlns:r="http://schemas.openxmlformats.org/officeDocument/2006/relationships" r:embed="rId3">
                  <a:duotone>
                    <a:schemeClr val="accent4">
                      <a:lumMod val="60000"/>
                      <a:shade val="74000"/>
                      <a:satMod val="130000"/>
                      <a:lumMod val="90000"/>
                    </a:schemeClr>
                    <a:schemeClr val="accent4">
                      <a:lumMod val="60000"/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mr-IN" sz="2000" smtClean="0"/>
                      <a:t>24%</a:t>
                    </a:r>
                    <a:endParaRPr lang="mr-IN" sz="2000" dirty="0" smtClean="0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1874861495126"/>
                      <c:h val="0.0674353497705763"/>
                    </c:manualLayout>
                  </c15:layout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3D7B5E72-0348-9D41-83C1-06509631CA22}" type="PERCENTAGE">
                      <a:rPr lang="mr-IN" sz="2000"/>
                      <a:pPr/>
                      <a:t>[PERCENTAGE]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308BC027-E7B2-2443-B559-BDF1AC1F6AD0}" type="PERCENTAGE">
                      <a:rPr lang="mr-IN" sz="2000"/>
                      <a:pPr/>
                      <a:t>[PERCENTAGE]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F4582945-DA12-D846-9BAC-EC1186C95806}" type="PERCENTAGE">
                      <a:rPr lang="mr-IN" sz="2000"/>
                      <a:pPr/>
                      <a:t>[PERCENTAGE]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Asian</c:v>
                </c:pt>
                <c:pt idx="2">
                  <c:v>Hispanice</c:v>
                </c:pt>
                <c:pt idx="3">
                  <c:v>White</c:v>
                </c:pt>
                <c:pt idx="4">
                  <c:v>Black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0.3</c:v>
                </c:pt>
                <c:pt idx="2">
                  <c:v>0.16</c:v>
                </c:pt>
                <c:pt idx="3">
                  <c:v>0.57</c:v>
                </c:pt>
                <c:pt idx="4">
                  <c:v>0.23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Age</c:v>
                </c:pt>
              </c:strCache>
            </c:strRef>
          </c:tx>
          <c:dPt>
            <c:idx val="0"/>
            <c:bubble3D val="0"/>
            <c:spPr>
              <a:blipFill>
                <a:blip xmlns:r="http://schemas.openxmlformats.org/officeDocument/2006/relationships" r:embed="rId3">
                  <a:duotone>
                    <a:schemeClr val="accent2">
                      <a:shade val="74000"/>
                      <a:satMod val="130000"/>
                      <a:lumMod val="90000"/>
                    </a:schemeClr>
                    <a:schemeClr val="accent2"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Pt>
            <c:idx val="1"/>
            <c:bubble3D val="0"/>
            <c:spPr>
              <a:blipFill>
                <a:blip xmlns:r="http://schemas.openxmlformats.org/officeDocument/2006/relationships" r:embed="rId3">
                  <a:duotone>
                    <a:schemeClr val="accent4">
                      <a:shade val="74000"/>
                      <a:satMod val="130000"/>
                      <a:lumMod val="90000"/>
                    </a:schemeClr>
                    <a:schemeClr val="accent4"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Pt>
            <c:idx val="2"/>
            <c:bubble3D val="0"/>
            <c:spPr>
              <a:blipFill>
                <a:blip xmlns:r="http://schemas.openxmlformats.org/officeDocument/2006/relationships" r:embed="rId3">
                  <a:duotone>
                    <a:schemeClr val="accent6">
                      <a:shade val="74000"/>
                      <a:satMod val="130000"/>
                      <a:lumMod val="90000"/>
                    </a:schemeClr>
                    <a:schemeClr val="accent6"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Pt>
            <c:idx val="3"/>
            <c:bubble3D val="0"/>
            <c:spPr>
              <a:blipFill>
                <a:blip xmlns:r="http://schemas.openxmlformats.org/officeDocument/2006/relationships" r:embed="rId3">
                  <a:duotone>
                    <a:schemeClr val="accent2">
                      <a:lumMod val="60000"/>
                      <a:shade val="74000"/>
                      <a:satMod val="130000"/>
                      <a:lumMod val="90000"/>
                    </a:schemeClr>
                    <a:schemeClr val="accent2">
                      <a:lumMod val="60000"/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-0.143500026422178"/>
                  <c:y val="0.207157714968364"/>
                </c:manualLayout>
              </c:layout>
              <c:tx>
                <c:rich>
                  <a:bodyPr/>
                  <a:lstStyle/>
                  <a:p>
                    <a:fld id="{85D62639-9079-1949-8362-582AC7BA7611}" type="CATEGORYNAME">
                      <a:rPr lang="mr-IN" sz="2000"/>
                      <a:pPr/>
                      <a:t>[CATEGORY NAME]</a:t>
                    </a:fld>
                    <a:r>
                      <a:rPr lang="mr-IN" sz="2000" baseline="0" dirty="0"/>
                      <a:t>
</a:t>
                    </a:r>
                    <a:fld id="{77F5FD37-C445-4441-B2D1-27C87E7B15C0}" type="PERCENTAGE">
                      <a:rPr lang="mr-IN" sz="2000" baseline="0"/>
                      <a:pPr/>
                      <a:t>[PERCENTAGE]</a:t>
                    </a:fld>
                    <a:endParaRPr lang="mr-IN" sz="2000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EA0C06D3-59C5-BE46-8AC4-41AC0A645BBF}" type="CATEGORYNAME">
                      <a:rPr lang="mr-IN" sz="2000"/>
                      <a:pPr/>
                      <a:t>[CATEGORY NAME]</a:t>
                    </a:fld>
                    <a:r>
                      <a:rPr lang="mr-IN" sz="2000" baseline="0" dirty="0"/>
                      <a:t>
</a:t>
                    </a:r>
                    <a:fld id="{DF12576D-A4FA-2B4B-B1F9-3322E7269F38}" type="PERCENTAGE">
                      <a:rPr lang="mr-IN" sz="2000" baseline="0"/>
                      <a:pPr/>
                      <a:t>[PERCENTAGE]</a:t>
                    </a:fld>
                    <a:endParaRPr lang="mr-IN" sz="2000" baseline="0" dirty="0"/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A85F64C4-882E-B148-A74A-F7EC182F2A79}" type="CATEGORYNAME">
                      <a:rPr lang="mr-IN" sz="2000"/>
                      <a:pPr/>
                      <a:t>[CATEGORY NAME]</a:t>
                    </a:fld>
                    <a:r>
                      <a:rPr lang="mr-IN" sz="2000" baseline="0"/>
                      <a:t>
</a:t>
                    </a:r>
                    <a:fld id="{E43E3C69-3879-6D4A-AC56-99C96EF755CF}" type="PERCENTAGE">
                      <a:rPr lang="mr-IN" sz="2000" baseline="0"/>
                      <a:pPr/>
                      <a:t>[PERCENTAGE]</a:t>
                    </a:fld>
                    <a:endParaRPr lang="mr-IN" sz="2000" baseline="0"/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409B77DB-5FDE-DC48-883E-824CCD0B91B7}" type="CATEGORYNAME">
                      <a:rPr lang="mr-IN" sz="2000"/>
                      <a:pPr/>
                      <a:t>[CATEGORY NAME]</a:t>
                    </a:fld>
                    <a:r>
                      <a:rPr lang="mr-IN" sz="2000" baseline="0" dirty="0"/>
                      <a:t>
</a:t>
                    </a:r>
                    <a:fld id="{90F35E6E-E4F3-0F4E-9601-D81FAB5BC715}" type="PERCENTAGE">
                      <a:rPr lang="mr-IN" sz="2000" baseline="0"/>
                      <a:pPr/>
                      <a:t>[PERCENTAGE]</a:t>
                    </a:fld>
                    <a:endParaRPr lang="mr-IN" sz="2000" baseline="0" dirty="0"/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18-34</c:v>
                </c:pt>
                <c:pt idx="1">
                  <c:v>35-44</c:v>
                </c:pt>
                <c:pt idx="2">
                  <c:v>45-54</c:v>
                </c:pt>
                <c:pt idx="3">
                  <c:v>55-64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0.24</c:v>
                </c:pt>
                <c:pt idx="1">
                  <c:v>0.2</c:v>
                </c:pt>
                <c:pt idx="2">
                  <c:v>0.28</c:v>
                </c:pt>
                <c:pt idx="3">
                  <c:v>0.29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 sz="1600"/>
      </a:pPr>
      <a:endParaRPr lang="en-US"/>
    </a:p>
  </c:txPr>
  <c:externalData r:id="rId4">
    <c:autoUpdate val="0"/>
  </c:externalData>
  <c:userShapes r:id="rId5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dPt>
            <c:idx val="0"/>
            <c:bubble3D val="0"/>
            <c:spPr>
              <a:blipFill>
                <a:blip xmlns:r="http://schemas.openxmlformats.org/officeDocument/2006/relationships" r:embed="rId3">
                  <a:duotone>
                    <a:schemeClr val="accent6">
                      <a:shade val="74000"/>
                      <a:satMod val="130000"/>
                      <a:lumMod val="90000"/>
                    </a:schemeClr>
                    <a:schemeClr val="accent6"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Pt>
            <c:idx val="1"/>
            <c:bubble3D val="0"/>
            <c:spPr>
              <a:blipFill>
                <a:blip xmlns:r="http://schemas.openxmlformats.org/officeDocument/2006/relationships" r:embed="rId3">
                  <a:duotone>
                    <a:schemeClr val="accent5">
                      <a:shade val="74000"/>
                      <a:satMod val="130000"/>
                      <a:lumMod val="90000"/>
                    </a:schemeClr>
                    <a:schemeClr val="accent5"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Pt>
            <c:idx val="2"/>
            <c:bubble3D val="0"/>
            <c:spPr>
              <a:blipFill>
                <a:blip xmlns:r="http://schemas.openxmlformats.org/officeDocument/2006/relationships" r:embed="rId3">
                  <a:duotone>
                    <a:schemeClr val="accent4">
                      <a:shade val="74000"/>
                      <a:satMod val="130000"/>
                      <a:lumMod val="90000"/>
                    </a:schemeClr>
                    <a:schemeClr val="accent4"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Pt>
            <c:idx val="3"/>
            <c:bubble3D val="0"/>
            <c:spPr>
              <a:blipFill>
                <a:blip xmlns:r="http://schemas.openxmlformats.org/officeDocument/2006/relationships" r:embed="rId3">
                  <a:duotone>
                    <a:schemeClr val="accent6">
                      <a:lumMod val="60000"/>
                      <a:shade val="74000"/>
                      <a:satMod val="130000"/>
                      <a:lumMod val="90000"/>
                    </a:schemeClr>
                    <a:schemeClr val="accent6">
                      <a:lumMod val="60000"/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Pt>
            <c:idx val="4"/>
            <c:bubble3D val="0"/>
            <c:spPr>
              <a:blipFill>
                <a:blip xmlns:r="http://schemas.openxmlformats.org/officeDocument/2006/relationships" r:embed="rId3">
                  <a:duotone>
                    <a:schemeClr val="accent5">
                      <a:lumMod val="60000"/>
                      <a:shade val="74000"/>
                      <a:satMod val="130000"/>
                      <a:lumMod val="90000"/>
                    </a:schemeClr>
                    <a:schemeClr val="accent5">
                      <a:lumMod val="60000"/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Pt>
            <c:idx val="5"/>
            <c:bubble3D val="0"/>
            <c:spPr>
              <a:blipFill>
                <a:blip xmlns:r="http://schemas.openxmlformats.org/officeDocument/2006/relationships" r:embed="rId3">
                  <a:duotone>
                    <a:schemeClr val="accent4">
                      <a:lumMod val="60000"/>
                      <a:shade val="74000"/>
                      <a:satMod val="130000"/>
                      <a:lumMod val="90000"/>
                    </a:schemeClr>
                    <a:schemeClr val="accent4">
                      <a:lumMod val="60000"/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Pt>
            <c:idx val="6"/>
            <c:bubble3D val="0"/>
            <c:spPr>
              <a:blipFill>
                <a:blip xmlns:r="http://schemas.openxmlformats.org/officeDocument/2006/relationships" r:embed="rId3">
                  <a:duotone>
                    <a:schemeClr val="accent6">
                      <a:lumMod val="80000"/>
                      <a:lumOff val="20000"/>
                      <a:shade val="74000"/>
                      <a:satMod val="130000"/>
                      <a:lumMod val="90000"/>
                    </a:schemeClr>
                    <a:schemeClr val="accent6">
                      <a:lumMod val="80000"/>
                      <a:lumOff val="20000"/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Pt>
            <c:idx val="7"/>
            <c:bubble3D val="0"/>
            <c:spPr>
              <a:blipFill>
                <a:blip xmlns:r="http://schemas.openxmlformats.org/officeDocument/2006/relationships" r:embed="rId3">
                  <a:duotone>
                    <a:schemeClr val="accent5">
                      <a:lumMod val="80000"/>
                      <a:lumOff val="20000"/>
                      <a:shade val="74000"/>
                      <a:satMod val="130000"/>
                      <a:lumMod val="90000"/>
                    </a:schemeClr>
                    <a:schemeClr val="accent5">
                      <a:lumMod val="80000"/>
                      <a:lumOff val="20000"/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-0.12067471185667"/>
                  <c:y val="0.010306255225404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lt1">
                            <a:lumMod val="8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mr-IN" sz="2000" baseline="0" dirty="0"/>
                      <a:t>
</a:t>
                    </a:r>
                    <a:fld id="{A21899EC-28C0-8242-A1E9-213EE155D77E}" type="PERCENTAGE">
                      <a:rPr lang="mr-IN" sz="2000" baseline="0"/>
                      <a:pPr>
                        <a:defRPr/>
                      </a:pPr>
                      <a:t>[PERCENTAGE]</a:t>
                    </a:fld>
                    <a:endParaRPr lang="mr-IN" sz="20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lt1">
                          <a:lumMod val="8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572946859903382"/>
                      <c:h val="0.20485951677392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mr-IN" sz="2000" baseline="0" dirty="0"/>
                      <a:t>
</a:t>
                    </a:r>
                    <a:fld id="{BA2A2366-0072-2341-A27E-3C509FF27274}" type="PERCENTAGE">
                      <a:rPr lang="mr-IN" sz="2000" baseline="0"/>
                      <a:pPr/>
                      <a:t>[PERCENTAGE]</a:t>
                    </a:fld>
                    <a:endParaRPr lang="mr-IN" sz="2000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mr-IN" baseline="0" dirty="0"/>
                      <a:t>
</a:t>
                    </a:r>
                    <a:fld id="{7C607CD0-0BED-B34D-B442-D4E844C6E662}" type="PERCENTAGE">
                      <a:rPr lang="mr-IN" sz="2000" baseline="0"/>
                      <a:pPr/>
                      <a:t>[PERCENTAGE]</a:t>
                    </a:fld>
                    <a:endParaRPr lang="mr-IN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I/DD</c:v>
                </c:pt>
                <c:pt idx="1">
                  <c:v>Aged (over 65)</c:v>
                </c:pt>
                <c:pt idx="2">
                  <c:v>Aged/Disabled</c:v>
                </c:pt>
                <c:pt idx="3">
                  <c:v>Physically Disabled</c:v>
                </c:pt>
                <c:pt idx="4">
                  <c:v>Children</c:v>
                </c:pt>
                <c:pt idx="5">
                  <c:v>HIV/AIDS</c:v>
                </c:pt>
                <c:pt idx="6">
                  <c:v>Mental Health</c:v>
                </c:pt>
                <c:pt idx="7">
                  <c:v>TBI/SCI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625976.0</c:v>
                </c:pt>
                <c:pt idx="1">
                  <c:v>210421.0</c:v>
                </c:pt>
                <c:pt idx="2">
                  <c:v>540362.0</c:v>
                </c:pt>
                <c:pt idx="3">
                  <c:v>88949.0</c:v>
                </c:pt>
                <c:pt idx="4">
                  <c:v>48933.0</c:v>
                </c:pt>
                <c:pt idx="5">
                  <c:v>12287.0</c:v>
                </c:pt>
                <c:pt idx="6">
                  <c:v>4243.0</c:v>
                </c:pt>
                <c:pt idx="7">
                  <c:v>17134.0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blipFill>
                <a:blip xmlns:r="http://schemas.openxmlformats.org/officeDocument/2006/relationships" r:embed="rId3">
                  <a:duotone>
                    <a:schemeClr val="accent6">
                      <a:shade val="74000"/>
                      <a:satMod val="130000"/>
                      <a:lumMod val="90000"/>
                    </a:schemeClr>
                    <a:schemeClr val="accent6"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Pt>
            <c:idx val="1"/>
            <c:bubble3D val="0"/>
            <c:spPr>
              <a:blipFill>
                <a:blip xmlns:r="http://schemas.openxmlformats.org/officeDocument/2006/relationships" r:embed="rId3">
                  <a:duotone>
                    <a:schemeClr val="accent5">
                      <a:shade val="74000"/>
                      <a:satMod val="130000"/>
                      <a:lumMod val="90000"/>
                    </a:schemeClr>
                    <a:schemeClr val="accent5"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Pt>
            <c:idx val="2"/>
            <c:bubble3D val="0"/>
            <c:spPr>
              <a:blipFill>
                <a:blip xmlns:r="http://schemas.openxmlformats.org/officeDocument/2006/relationships" r:embed="rId3">
                  <a:duotone>
                    <a:schemeClr val="accent4">
                      <a:shade val="74000"/>
                      <a:satMod val="130000"/>
                      <a:lumMod val="90000"/>
                    </a:schemeClr>
                    <a:schemeClr val="accent4"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Pt>
            <c:idx val="3"/>
            <c:bubble3D val="0"/>
            <c:spPr>
              <a:blipFill>
                <a:blip xmlns:r="http://schemas.openxmlformats.org/officeDocument/2006/relationships" r:embed="rId3">
                  <a:duotone>
                    <a:schemeClr val="accent6">
                      <a:lumMod val="60000"/>
                      <a:shade val="74000"/>
                      <a:satMod val="130000"/>
                      <a:lumMod val="90000"/>
                    </a:schemeClr>
                    <a:schemeClr val="accent6">
                      <a:lumMod val="60000"/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Pt>
            <c:idx val="4"/>
            <c:bubble3D val="0"/>
            <c:spPr>
              <a:blipFill>
                <a:blip xmlns:r="http://schemas.openxmlformats.org/officeDocument/2006/relationships" r:embed="rId3">
                  <a:duotone>
                    <a:schemeClr val="accent5">
                      <a:lumMod val="60000"/>
                      <a:shade val="74000"/>
                      <a:satMod val="130000"/>
                      <a:lumMod val="90000"/>
                    </a:schemeClr>
                    <a:schemeClr val="accent5">
                      <a:lumMod val="60000"/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Pt>
            <c:idx val="5"/>
            <c:bubble3D val="0"/>
            <c:spPr>
              <a:blipFill>
                <a:blip xmlns:r="http://schemas.openxmlformats.org/officeDocument/2006/relationships" r:embed="rId3">
                  <a:duotone>
                    <a:schemeClr val="accent4">
                      <a:lumMod val="60000"/>
                      <a:shade val="74000"/>
                      <a:satMod val="130000"/>
                      <a:lumMod val="90000"/>
                    </a:schemeClr>
                    <a:schemeClr val="accent4">
                      <a:lumMod val="60000"/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Pt>
            <c:idx val="6"/>
            <c:bubble3D val="0"/>
            <c:spPr>
              <a:blipFill>
                <a:blip xmlns:r="http://schemas.openxmlformats.org/officeDocument/2006/relationships" r:embed="rId3">
                  <a:duotone>
                    <a:schemeClr val="accent6">
                      <a:lumMod val="80000"/>
                      <a:lumOff val="20000"/>
                      <a:shade val="74000"/>
                      <a:satMod val="130000"/>
                      <a:lumMod val="90000"/>
                    </a:schemeClr>
                    <a:schemeClr val="accent6">
                      <a:lumMod val="80000"/>
                      <a:lumOff val="20000"/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Pt>
            <c:idx val="7"/>
            <c:bubble3D val="0"/>
            <c:spPr>
              <a:blipFill>
                <a:blip xmlns:r="http://schemas.openxmlformats.org/officeDocument/2006/relationships" r:embed="rId3">
                  <a:duotone>
                    <a:schemeClr val="accent5">
                      <a:lumMod val="80000"/>
                      <a:lumOff val="20000"/>
                      <a:shade val="74000"/>
                      <a:satMod val="130000"/>
                      <a:lumMod val="90000"/>
                    </a:schemeClr>
                    <a:schemeClr val="accent5">
                      <a:lumMod val="80000"/>
                      <a:lumOff val="20000"/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I/DD</c:v>
                </c:pt>
                <c:pt idx="1">
                  <c:v>Aged (over 65)</c:v>
                </c:pt>
                <c:pt idx="2">
                  <c:v>Aged/Disabled</c:v>
                </c:pt>
                <c:pt idx="3">
                  <c:v>Physically Disabled</c:v>
                </c:pt>
                <c:pt idx="4">
                  <c:v>Children</c:v>
                </c:pt>
                <c:pt idx="5">
                  <c:v>HIV/AIDS</c:v>
                </c:pt>
                <c:pt idx="6">
                  <c:v>Mental Health</c:v>
                </c:pt>
                <c:pt idx="7">
                  <c:v>TBI/SCI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dPt>
            <c:idx val="0"/>
            <c:bubble3D val="0"/>
            <c:spPr>
              <a:blipFill>
                <a:blip xmlns:r="http://schemas.openxmlformats.org/officeDocument/2006/relationships" r:embed="rId3">
                  <a:duotone>
                    <a:schemeClr val="accent6">
                      <a:shade val="74000"/>
                      <a:satMod val="130000"/>
                      <a:lumMod val="90000"/>
                    </a:schemeClr>
                    <a:schemeClr val="accent6"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Pt>
            <c:idx val="1"/>
            <c:bubble3D val="0"/>
            <c:spPr>
              <a:blipFill>
                <a:blip xmlns:r="http://schemas.openxmlformats.org/officeDocument/2006/relationships" r:embed="rId3">
                  <a:duotone>
                    <a:schemeClr val="accent5">
                      <a:shade val="74000"/>
                      <a:satMod val="130000"/>
                      <a:lumMod val="90000"/>
                    </a:schemeClr>
                    <a:schemeClr val="accent5"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Pt>
            <c:idx val="2"/>
            <c:bubble3D val="0"/>
            <c:spPr>
              <a:blipFill>
                <a:blip xmlns:r="http://schemas.openxmlformats.org/officeDocument/2006/relationships" r:embed="rId3">
                  <a:duotone>
                    <a:schemeClr val="accent4">
                      <a:shade val="74000"/>
                      <a:satMod val="130000"/>
                      <a:lumMod val="90000"/>
                    </a:schemeClr>
                    <a:schemeClr val="accent4"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Pt>
            <c:idx val="3"/>
            <c:bubble3D val="0"/>
            <c:spPr>
              <a:blipFill>
                <a:blip xmlns:r="http://schemas.openxmlformats.org/officeDocument/2006/relationships" r:embed="rId3">
                  <a:duotone>
                    <a:schemeClr val="accent6">
                      <a:lumMod val="60000"/>
                      <a:shade val="74000"/>
                      <a:satMod val="130000"/>
                      <a:lumMod val="90000"/>
                    </a:schemeClr>
                    <a:schemeClr val="accent6">
                      <a:lumMod val="60000"/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Pt>
            <c:idx val="4"/>
            <c:bubble3D val="0"/>
            <c:spPr>
              <a:blipFill>
                <a:blip xmlns:r="http://schemas.openxmlformats.org/officeDocument/2006/relationships" r:embed="rId3">
                  <a:duotone>
                    <a:schemeClr val="accent5">
                      <a:lumMod val="60000"/>
                      <a:shade val="74000"/>
                      <a:satMod val="130000"/>
                      <a:lumMod val="90000"/>
                    </a:schemeClr>
                    <a:schemeClr val="accent5">
                      <a:lumMod val="60000"/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Pt>
            <c:idx val="5"/>
            <c:bubble3D val="0"/>
            <c:spPr>
              <a:blipFill>
                <a:blip xmlns:r="http://schemas.openxmlformats.org/officeDocument/2006/relationships" r:embed="rId3">
                  <a:duotone>
                    <a:schemeClr val="accent4">
                      <a:lumMod val="60000"/>
                      <a:shade val="74000"/>
                      <a:satMod val="130000"/>
                      <a:lumMod val="90000"/>
                    </a:schemeClr>
                    <a:schemeClr val="accent4">
                      <a:lumMod val="60000"/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Pt>
            <c:idx val="6"/>
            <c:bubble3D val="0"/>
            <c:spPr>
              <a:blipFill>
                <a:blip xmlns:r="http://schemas.openxmlformats.org/officeDocument/2006/relationships" r:embed="rId3">
                  <a:duotone>
                    <a:schemeClr val="accent6">
                      <a:lumMod val="80000"/>
                      <a:lumOff val="20000"/>
                      <a:shade val="74000"/>
                      <a:satMod val="130000"/>
                      <a:lumMod val="90000"/>
                    </a:schemeClr>
                    <a:schemeClr val="accent6">
                      <a:lumMod val="80000"/>
                      <a:lumOff val="20000"/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Pt>
            <c:idx val="7"/>
            <c:bubble3D val="0"/>
            <c:spPr>
              <a:blipFill>
                <a:blip xmlns:r="http://schemas.openxmlformats.org/officeDocument/2006/relationships" r:embed="rId3">
                  <a:duotone>
                    <a:schemeClr val="accent5">
                      <a:lumMod val="80000"/>
                      <a:lumOff val="20000"/>
                      <a:shade val="74000"/>
                      <a:satMod val="130000"/>
                      <a:lumMod val="90000"/>
                    </a:schemeClr>
                    <a:schemeClr val="accent5">
                      <a:lumMod val="80000"/>
                      <a:lumOff val="20000"/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outerShdw blurRad="38100" dist="25400" dir="5400000" rotWithShape="0">
                  <a:srgbClr val="000000">
                    <a:alpha val="60000"/>
                  </a:srgbClr>
                </a:outerShdw>
              </a:effectLst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I/DD</c:v>
                </c:pt>
                <c:pt idx="1">
                  <c:v>Aged (over 65)</c:v>
                </c:pt>
                <c:pt idx="2">
                  <c:v>Aged/Disabled</c:v>
                </c:pt>
                <c:pt idx="3">
                  <c:v>Physically Disabled</c:v>
                </c:pt>
                <c:pt idx="4">
                  <c:v>Children</c:v>
                </c:pt>
                <c:pt idx="5">
                  <c:v>HIV/AIDS</c:v>
                </c:pt>
                <c:pt idx="6">
                  <c:v>Mental Health</c:v>
                </c:pt>
                <c:pt idx="7">
                  <c:v>TBI/SCI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7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314003728738"/>
          <c:y val="0.824116476552651"/>
          <c:w val="0.745513848525294"/>
          <c:h val="0.1547404753273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0.04745</cdr:x>
      <cdr:y>0.23483</cdr:y>
    </cdr:from>
    <cdr:to>
      <cdr:x>0.33614</cdr:x>
      <cdr:y>0.60424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08935" y="790639"/>
          <a:ext cx="3096388" cy="12438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400" dirty="0">
            <a:solidFill>
              <a:srgbClr val="0070C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0.10002</cdr:x>
      <cdr:y>0.1369</cdr:y>
    </cdr:from>
    <cdr:to>
      <cdr:x>0.25391</cdr:x>
      <cdr:y>0.34601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94324" y="59864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0.09436</cdr:x>
      <cdr:y>0.14129</cdr:y>
    </cdr:from>
    <cdr:to>
      <cdr:x>0.24825</cdr:x>
      <cdr:y>0.3504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60672" y="61783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0.08069</cdr:x>
      <cdr:y>0.09325</cdr:y>
    </cdr:from>
    <cdr:to>
      <cdr:x>0.2495</cdr:x>
      <cdr:y>0.30236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437103" y="40777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</cdr:x>
      <cdr:y>0.01036</cdr:y>
    </cdr:from>
    <cdr:to>
      <cdr:x>0.30425</cdr:x>
      <cdr:y>0.2449</cdr:y>
    </cdr:to>
    <cdr:pic>
      <cdr:nvPicPr>
        <cdr:cNvPr id="10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45305"/>
          <a:ext cx="1648065" cy="1025610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0.04614</cdr:x>
      <cdr:y>0.20057</cdr:y>
    </cdr:from>
    <cdr:to>
      <cdr:x>0.20386</cdr:x>
      <cdr:y>0.396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31341" y="963827"/>
          <a:ext cx="1816443" cy="9391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0.06867</cdr:x>
      <cdr:y>0.24172</cdr:y>
    </cdr:from>
    <cdr:to>
      <cdr:x>0.37202</cdr:x>
      <cdr:y>0.5109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90832" y="1161535"/>
          <a:ext cx="3493545" cy="12935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dirty="0">
              <a:solidFill>
                <a:srgbClr val="0070C0"/>
              </a:solidFill>
            </a:rPr>
            <a:t>Source:  Terence Ng, Charlene Harrington, </a:t>
          </a:r>
        </a:p>
        <a:p xmlns:a="http://schemas.openxmlformats.org/drawingml/2006/main">
          <a:r>
            <a:rPr lang="en-US" dirty="0">
              <a:solidFill>
                <a:srgbClr val="0070C0"/>
              </a:solidFill>
            </a:rPr>
            <a:t>MaryBeth Musumeci, and Petry Ubri.  </a:t>
          </a:r>
          <a:r>
            <a:rPr lang="en-US" i="1" dirty="0">
              <a:solidFill>
                <a:srgbClr val="0070C0"/>
              </a:solidFill>
            </a:rPr>
            <a:t>Medicaid Home and </a:t>
          </a:r>
        </a:p>
        <a:p xmlns:a="http://schemas.openxmlformats.org/drawingml/2006/main">
          <a:r>
            <a:rPr lang="en-US" i="1" dirty="0">
              <a:solidFill>
                <a:srgbClr val="0070C0"/>
              </a:solidFill>
            </a:rPr>
            <a:t>Community-Based Services Programs</a:t>
          </a:r>
          <a:r>
            <a:rPr lang="en-US" i="1" dirty="0" smtClean="0">
              <a:solidFill>
                <a:srgbClr val="0070C0"/>
              </a:solidFill>
            </a:rPr>
            <a:t>:  2013 </a:t>
          </a:r>
          <a:r>
            <a:rPr lang="en-US" i="1" dirty="0">
              <a:solidFill>
                <a:srgbClr val="0070C0"/>
              </a:solidFill>
            </a:rPr>
            <a:t>Data Update</a:t>
          </a:r>
          <a:r>
            <a:rPr lang="en-US" dirty="0">
              <a:solidFill>
                <a:srgbClr val="0070C0"/>
              </a:solidFill>
            </a:rPr>
            <a:t>.  </a:t>
          </a:r>
        </a:p>
        <a:p xmlns:a="http://schemas.openxmlformats.org/drawingml/2006/main">
          <a:r>
            <a:rPr lang="en-US" dirty="0">
              <a:solidFill>
                <a:srgbClr val="0070C0"/>
              </a:solidFill>
            </a:rPr>
            <a:t>The Kaiser Family Foundation.  The Kaiser Commission on </a:t>
          </a:r>
        </a:p>
        <a:p xmlns:a="http://schemas.openxmlformats.org/drawingml/2006/main">
          <a:r>
            <a:rPr lang="en-US" dirty="0">
              <a:solidFill>
                <a:srgbClr val="0070C0"/>
              </a:solidFill>
            </a:rPr>
            <a:t>Medicaid and the Uninsured. October 2016.  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15E6BB-69DC-B14A-B574-EF977FA78778}" type="datetimeFigureOut">
              <a:rPr lang="en-US" smtClean="0"/>
              <a:t>5/10/17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1B81E0-EAD2-644C-86AB-A4C1B7742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112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B81E0-EAD2-644C-86AB-A4C1B774210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421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B81E0-EAD2-644C-86AB-A4C1B774210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27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B81E0-EAD2-644C-86AB-A4C1B774210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932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B81E0-EAD2-644C-86AB-A4C1B774210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626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C907672-84D6-0344-AAE7-141CAEE65585}" type="datetimeFigureOut">
              <a:rPr lang="en-US" smtClean="0"/>
              <a:t>5/10/17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7CF2EB3C-1783-9043-937C-4FFB7BB244A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672-84D6-0344-AAE7-141CAEE65585}" type="datetimeFigureOut">
              <a:rPr lang="en-US" smtClean="0"/>
              <a:t>5/10/17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EB3C-1783-9043-937C-4FFB7BB244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672-84D6-0344-AAE7-141CAEE65585}" type="datetimeFigureOut">
              <a:rPr lang="en-US" smtClean="0"/>
              <a:t>5/10/17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EB3C-1783-9043-937C-4FFB7BB244A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672-84D6-0344-AAE7-141CAEE65585}" type="datetimeFigureOut">
              <a:rPr lang="en-US" smtClean="0"/>
              <a:t>5/10/17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EB3C-1783-9043-937C-4FFB7BB244A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672-84D6-0344-AAE7-141CAEE65585}" type="datetimeFigureOut">
              <a:rPr lang="en-US" smtClean="0"/>
              <a:t>5/10/17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EB3C-1783-9043-937C-4FFB7BB244AF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672-84D6-0344-AAE7-141CAEE65585}" type="datetimeFigureOut">
              <a:rPr lang="en-US" smtClean="0"/>
              <a:t>5/10/17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EB3C-1783-9043-937C-4FFB7BB244A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672-84D6-0344-AAE7-141CAEE65585}" type="datetimeFigureOut">
              <a:rPr lang="en-US" smtClean="0"/>
              <a:t>5/10/17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EB3C-1783-9043-937C-4FFB7BB244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672-84D6-0344-AAE7-141CAEE65585}" type="datetimeFigureOut">
              <a:rPr lang="en-US" smtClean="0"/>
              <a:t>5/10/17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EB3C-1783-9043-937C-4FFB7BB244A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672-84D6-0344-AAE7-141CAEE65585}" type="datetimeFigureOut">
              <a:rPr lang="en-US" smtClean="0"/>
              <a:t>5/10/17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EB3C-1783-9043-937C-4FFB7BB244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672-84D6-0344-AAE7-141CAEE65585}" type="datetimeFigureOut">
              <a:rPr lang="en-US" smtClean="0"/>
              <a:t>5/10/17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EB3C-1783-9043-937C-4FFB7BB244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672-84D6-0344-AAE7-141CAEE65585}" type="datetimeFigureOut">
              <a:rPr lang="en-US" smtClean="0"/>
              <a:t>5/10/17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EB3C-1783-9043-937C-4FFB7BB244A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672-84D6-0344-AAE7-141CAEE65585}" type="datetimeFigureOut">
              <a:rPr lang="en-US" smtClean="0"/>
              <a:t>5/10/17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EB3C-1783-9043-937C-4FFB7BB244A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672-84D6-0344-AAE7-141CAEE65585}" type="datetimeFigureOut">
              <a:rPr lang="en-US" smtClean="0"/>
              <a:t>5/10/17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EB3C-1783-9043-937C-4FFB7BB244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672-84D6-0344-AAE7-141CAEE65585}" type="datetimeFigureOut">
              <a:rPr lang="en-US" smtClean="0"/>
              <a:t>5/10/17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EB3C-1783-9043-937C-4FFB7BB244A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672-84D6-0344-AAE7-141CAEE65585}" type="datetimeFigureOut">
              <a:rPr lang="en-US" smtClean="0"/>
              <a:t>5/10/17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EB3C-1783-9043-937C-4FFB7BB244A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672-84D6-0344-AAE7-141CAEE65585}" type="datetimeFigureOut">
              <a:rPr lang="en-US" smtClean="0"/>
              <a:t>5/10/17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EB3C-1783-9043-937C-4FFB7BB244A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672-84D6-0344-AAE7-141CAEE65585}" type="datetimeFigureOut">
              <a:rPr lang="en-US" smtClean="0"/>
              <a:t>5/10/17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EB3C-1783-9043-937C-4FFB7BB244A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C907672-84D6-0344-AAE7-141CAEE65585}" type="datetimeFigureOut">
              <a:rPr lang="en-US" smtClean="0"/>
              <a:t>5/10/17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CF2EB3C-1783-9043-937C-4FFB7BB24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932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342" r:id="rId1"/>
    <p:sldLayoutId id="2147487343" r:id="rId2"/>
    <p:sldLayoutId id="2147487344" r:id="rId3"/>
    <p:sldLayoutId id="2147487345" r:id="rId4"/>
    <p:sldLayoutId id="2147487346" r:id="rId5"/>
    <p:sldLayoutId id="2147487347" r:id="rId6"/>
    <p:sldLayoutId id="2147487348" r:id="rId7"/>
    <p:sldLayoutId id="2147487349" r:id="rId8"/>
    <p:sldLayoutId id="2147487350" r:id="rId9"/>
    <p:sldLayoutId id="2147487351" r:id="rId10"/>
    <p:sldLayoutId id="2147487352" r:id="rId11"/>
    <p:sldLayoutId id="2147487353" r:id="rId12"/>
    <p:sldLayoutId id="2147487354" r:id="rId13"/>
    <p:sldLayoutId id="2147487355" r:id="rId14"/>
    <p:sldLayoutId id="2147487356" r:id="rId15"/>
    <p:sldLayoutId id="2147487357" r:id="rId16"/>
    <p:sldLayoutId id="2147487358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5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4638" y="1546698"/>
            <a:ext cx="7461115" cy="217899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Improving Restraint Policy in Home </a:t>
            </a:r>
            <a:r>
              <a:rPr lang="en-US" smtClean="0"/>
              <a:t>and Community Based Settings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5179" y="3657597"/>
            <a:ext cx="5226908" cy="988544"/>
          </a:xfrm>
        </p:spPr>
        <p:txBody>
          <a:bodyPr>
            <a:normAutofit/>
          </a:bodyPr>
          <a:lstStyle/>
          <a:p>
            <a:r>
              <a:rPr lang="en-US" dirty="0" smtClean="0"/>
              <a:t>Leslie McNamara</a:t>
            </a:r>
          </a:p>
          <a:p>
            <a:r>
              <a:rPr lang="en-US" dirty="0" smtClean="0"/>
              <a:t>Developed for The Hilltop Institute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438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Health Coverage of Non-Elderly Adults with Disabilities, 2015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9919848"/>
              </p:ext>
            </p:extLst>
          </p:nvPr>
        </p:nvGraphicFramePr>
        <p:xfrm>
          <a:off x="790831" y="2508423"/>
          <a:ext cx="10725665" cy="3366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MaryBeth Musumeci and Julie Foutz, </a:t>
            </a:r>
            <a:r>
              <a:rPr lang="en-US" i="1" dirty="0" smtClean="0"/>
              <a:t>Medicaid Restructuring Under the American Health Care Act and Nonelderly Adults with Disabilities. </a:t>
            </a:r>
            <a:r>
              <a:rPr lang="en-US" dirty="0" smtClean="0"/>
              <a:t>The Kaiser Family Foundation, March 2017. 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297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5643" y="622570"/>
            <a:ext cx="10667382" cy="118151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Demographics of non-elderly adults w/Disabilities on Medicaid, 2015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7384827"/>
              </p:ext>
            </p:extLst>
          </p:nvPr>
        </p:nvGraphicFramePr>
        <p:xfrm>
          <a:off x="838200" y="1804087"/>
          <a:ext cx="5290751" cy="43728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25691"/>
              </p:ext>
            </p:extLst>
          </p:nvPr>
        </p:nvGraphicFramePr>
        <p:xfrm>
          <a:off x="6128951" y="1804087"/>
          <a:ext cx="5461687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362598"/>
              </p:ext>
            </p:extLst>
          </p:nvPr>
        </p:nvGraphicFramePr>
        <p:xfrm>
          <a:off x="835643" y="1804087"/>
          <a:ext cx="5416876" cy="43728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95400" y="6060831"/>
            <a:ext cx="7414845" cy="29307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6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5945" y="544749"/>
            <a:ext cx="9443936" cy="1038936"/>
          </a:xfrm>
        </p:spPr>
        <p:txBody>
          <a:bodyPr>
            <a:normAutofit/>
          </a:bodyPr>
          <a:lstStyle/>
          <a:p>
            <a:r>
              <a:rPr lang="en-US" dirty="0" smtClean="0"/>
              <a:t>Percentage of 1915 (  C ) Waivers, 2013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362598"/>
              </p:ext>
            </p:extLst>
          </p:nvPr>
        </p:nvGraphicFramePr>
        <p:xfrm>
          <a:off x="345989" y="1445740"/>
          <a:ext cx="11516497" cy="4805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6380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on Restraints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endParaRPr lang="en-US" dirty="0"/>
          </a:p>
          <a:p>
            <a:r>
              <a:rPr lang="en-US" sz="8000" dirty="0" smtClean="0">
                <a:latin typeface="American Typewriter" charset="0"/>
                <a:ea typeface="American Typewriter" charset="0"/>
                <a:cs typeface="American Typewriter" charset="0"/>
              </a:rPr>
              <a:t>Used to prevent self-injury or harm to self or others</a:t>
            </a:r>
          </a:p>
          <a:p>
            <a:r>
              <a:rPr lang="en-US" sz="8000" dirty="0" smtClean="0">
                <a:latin typeface="American Typewriter" charset="0"/>
                <a:ea typeface="American Typewriter" charset="0"/>
                <a:cs typeface="American Typewriter" charset="0"/>
              </a:rPr>
              <a:t>Types:</a:t>
            </a:r>
          </a:p>
          <a:p>
            <a:pPr lvl="1"/>
            <a:r>
              <a:rPr lang="en-US" sz="8000" dirty="0" smtClean="0">
                <a:latin typeface="American Typewriter" charset="0"/>
                <a:ea typeface="American Typewriter" charset="0"/>
                <a:cs typeface="American Typewriter" charset="0"/>
              </a:rPr>
              <a:t>Physical or Manuel</a:t>
            </a:r>
          </a:p>
          <a:p>
            <a:pPr lvl="1"/>
            <a:r>
              <a:rPr lang="en-US" sz="8000" dirty="0" smtClean="0">
                <a:latin typeface="American Typewriter" charset="0"/>
                <a:ea typeface="American Typewriter" charset="0"/>
                <a:cs typeface="American Typewriter" charset="0"/>
              </a:rPr>
              <a:t>Mechanical</a:t>
            </a:r>
          </a:p>
          <a:p>
            <a:pPr lvl="1"/>
            <a:r>
              <a:rPr lang="en-US" sz="8000" dirty="0" smtClean="0">
                <a:latin typeface="American Typewriter" charset="0"/>
                <a:ea typeface="American Typewriter" charset="0"/>
                <a:cs typeface="American Typewriter" charset="0"/>
              </a:rPr>
              <a:t>Chemical</a:t>
            </a:r>
          </a:p>
          <a:p>
            <a:pPr marL="228600" lvl="1">
              <a:spcBef>
                <a:spcPts val="1000"/>
              </a:spcBef>
            </a:pPr>
            <a:r>
              <a:rPr lang="en-US" sz="8000" dirty="0" smtClean="0">
                <a:latin typeface="American Typewriter" charset="0"/>
                <a:ea typeface="American Typewriter" charset="0"/>
                <a:cs typeface="American Typewriter" charset="0"/>
              </a:rPr>
              <a:t>Situations:</a:t>
            </a:r>
          </a:p>
          <a:p>
            <a:pPr lvl="1"/>
            <a:r>
              <a:rPr lang="en-US" sz="8000" dirty="0" smtClean="0">
                <a:latin typeface="American Typewriter" charset="0"/>
                <a:ea typeface="American Typewriter" charset="0"/>
                <a:cs typeface="American Typewriter" charset="0"/>
              </a:rPr>
              <a:t>Emergency </a:t>
            </a:r>
          </a:p>
          <a:p>
            <a:pPr lvl="1"/>
            <a:r>
              <a:rPr lang="en-US" sz="8000" dirty="0" smtClean="0">
                <a:latin typeface="American Typewriter" charset="0"/>
                <a:ea typeface="American Typewriter" charset="0"/>
                <a:cs typeface="American Typewriter" charset="0"/>
              </a:rPr>
              <a:t>Behavioral Treatment Plan</a:t>
            </a:r>
          </a:p>
        </p:txBody>
      </p:sp>
    </p:spTree>
    <p:extLst>
      <p:ext uri="{BB962C8B-B14F-4D97-AF65-F5344CB8AC3E}">
        <p14:creationId xmlns:p14="http://schemas.microsoft.com/office/powerpoint/2010/main" val="186683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with Restraint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merican Typewriter" charset="0"/>
                <a:ea typeface="American Typewriter" charset="0"/>
                <a:cs typeface="American Typewriter" charset="0"/>
              </a:rPr>
              <a:t>Can cause injury to patient and staff</a:t>
            </a:r>
          </a:p>
          <a:p>
            <a:pPr lvl="1"/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Economic</a:t>
            </a:r>
          </a:p>
          <a:p>
            <a:pPr lvl="1"/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Legal Consequences</a:t>
            </a:r>
            <a:endParaRPr lang="en-US" dirty="0">
              <a:latin typeface="American Typewriter" charset="0"/>
              <a:ea typeface="American Typewriter" charset="0"/>
              <a:cs typeface="American Typewriter" charset="0"/>
            </a:endParaRPr>
          </a:p>
          <a:p>
            <a:r>
              <a:rPr lang="en-US" sz="2000" dirty="0" smtClean="0">
                <a:latin typeface="American Typewriter" charset="0"/>
                <a:ea typeface="American Typewriter" charset="0"/>
                <a:cs typeface="American Typewriter" charset="0"/>
              </a:rPr>
              <a:t>May act as positive reinforcer of challenging behavior</a:t>
            </a:r>
          </a:p>
          <a:p>
            <a:r>
              <a:rPr lang="en-US" sz="2000" dirty="0" smtClean="0">
                <a:latin typeface="American Typewriter" charset="0"/>
                <a:ea typeface="American Typewriter" charset="0"/>
                <a:cs typeface="American Typewriter" charset="0"/>
              </a:rPr>
              <a:t>Unpopular procedure for providers</a:t>
            </a:r>
          </a:p>
        </p:txBody>
      </p:sp>
    </p:spTree>
    <p:extLst>
      <p:ext uri="{BB962C8B-B14F-4D97-AF65-F5344CB8AC3E}">
        <p14:creationId xmlns:p14="http://schemas.microsoft.com/office/powerpoint/2010/main" val="10768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Initiative to Limit and Eliminate Restraint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Media reports of Injury and Death to Patients</a:t>
            </a:r>
          </a:p>
          <a:p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Advocacy Organizations</a:t>
            </a:r>
          </a:p>
          <a:p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Substance Abuse and Mental Health Administration (SAMHSA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27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What guidance should providers be given when and if appropriate to use restraints?</a:t>
            </a:r>
          </a:p>
        </p:txBody>
      </p:sp>
    </p:spTree>
    <p:extLst>
      <p:ext uri="{BB962C8B-B14F-4D97-AF65-F5344CB8AC3E}">
        <p14:creationId xmlns:p14="http://schemas.microsoft.com/office/powerpoint/2010/main" val="162613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532219"/>
            <a:ext cx="9601196" cy="3318936"/>
          </a:xfrm>
        </p:spPr>
        <p:txBody>
          <a:bodyPr/>
          <a:lstStyle/>
          <a:p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State Selection</a:t>
            </a:r>
          </a:p>
          <a:p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Reviewed CMS’s Guidelines</a:t>
            </a:r>
          </a:p>
          <a:p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State Regulations </a:t>
            </a:r>
            <a:endParaRPr lang="en-US" dirty="0">
              <a:latin typeface="American Typewriter" charset="0"/>
              <a:ea typeface="American Typewriter" charset="0"/>
              <a:cs typeface="American Typewriter" charset="0"/>
            </a:endParaRPr>
          </a:p>
          <a:p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Scholarship on Restraints for Individuals with Intellectual and Developmental Disabilities</a:t>
            </a:r>
          </a:p>
          <a:p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Position Statements of Advocacy Organizations and Trade Associations</a:t>
            </a:r>
          </a:p>
        </p:txBody>
      </p:sp>
    </p:spTree>
    <p:extLst>
      <p:ext uri="{BB962C8B-B14F-4D97-AF65-F5344CB8AC3E}">
        <p14:creationId xmlns:p14="http://schemas.microsoft.com/office/powerpoint/2010/main" val="101174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CMS’s Guidelines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Alternatives to Avoid Using Restraints</a:t>
            </a:r>
          </a:p>
          <a:p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Monitoring Unauthorized Use of Restraint</a:t>
            </a:r>
          </a:p>
          <a:p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Procedures of Utilizing Restraints</a:t>
            </a:r>
          </a:p>
          <a:p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Documenting Restraints</a:t>
            </a:r>
          </a:p>
          <a:p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Education and Training of Providers Responsible for Implementing Restraints</a:t>
            </a:r>
            <a:endParaRPr lang="en-US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Source:  Center for Medicare and Medicaid Services,  </a:t>
            </a:r>
            <a:r>
              <a:rPr lang="en-US" i="1" dirty="0" smtClean="0"/>
              <a:t>Application for a 1915 C Home and Community Based Waiver:  Instructions, Technical Guidance, and Criteria, </a:t>
            </a:r>
            <a:r>
              <a:rPr lang="en-US" dirty="0" smtClean="0"/>
              <a:t>January 2015, pg. 244-245.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66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Scholars on Eliminating Restraint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Not in Best Interest of Patient</a:t>
            </a:r>
          </a:p>
          <a:p>
            <a:pPr lvl="1"/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Some Instances Necessary to Use Restraint</a:t>
            </a:r>
            <a:endParaRPr lang="en-US" dirty="0">
              <a:latin typeface="American Typewriter" charset="0"/>
              <a:ea typeface="American Typewriter" charset="0"/>
              <a:cs typeface="American Typewriter" charset="0"/>
            </a:endParaRPr>
          </a:p>
          <a:p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Complete Elimination Can Misguide Staff</a:t>
            </a:r>
          </a:p>
          <a:p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Efforts to Limiting Restraint Should Focus on Behavior</a:t>
            </a:r>
          </a:p>
          <a:p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Restraint Policy Should be Based on Professional Practices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29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Restraint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078330"/>
              </p:ext>
            </p:extLst>
          </p:nvPr>
        </p:nvGraphicFramePr>
        <p:xfrm>
          <a:off x="1295400" y="2557463"/>
          <a:ext cx="9601191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39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0039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20039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STATE</a:t>
                      </a:r>
                      <a:endParaRPr lang="en-US" sz="2400" dirty="0"/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EMERGENCY</a:t>
                      </a:r>
                      <a:endParaRPr lang="en-US" sz="2400" dirty="0"/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BEHAVIORAL</a:t>
                      </a:r>
                      <a:endParaRPr lang="en-US" sz="2400" dirty="0"/>
                    </a:p>
                  </a:txBody>
                  <a:tcPr marL="83487" marR="83487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ALASKA</a:t>
                      </a:r>
                      <a:endParaRPr lang="en-US" sz="2400" dirty="0"/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</a:t>
                      </a:r>
                      <a:endParaRPr lang="en-US" sz="2400" dirty="0"/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</a:t>
                      </a:r>
                      <a:endParaRPr lang="en-US" sz="2400" dirty="0"/>
                    </a:p>
                  </a:txBody>
                  <a:tcPr marL="83487" marR="83487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MARYLAND</a:t>
                      </a:r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</a:t>
                      </a:r>
                      <a:endParaRPr lang="en-US" sz="2400" dirty="0"/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</a:t>
                      </a:r>
                      <a:endParaRPr lang="en-US" sz="2400" dirty="0"/>
                    </a:p>
                  </a:txBody>
                  <a:tcPr marL="83487" marR="83487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MISS.</a:t>
                      </a:r>
                      <a:endParaRPr lang="en-US" sz="2400" dirty="0"/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</a:t>
                      </a:r>
                      <a:endParaRPr lang="en-US" sz="2400" dirty="0"/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83487" marR="83487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NEW YORK</a:t>
                      </a:r>
                      <a:endParaRPr lang="en-US" sz="2400" dirty="0"/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</a:t>
                      </a:r>
                      <a:endParaRPr lang="en-US" sz="2400" dirty="0"/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83487" marR="83487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UTAH</a:t>
                      </a:r>
                      <a:endParaRPr lang="en-US" sz="2400" dirty="0"/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</a:t>
                      </a:r>
                      <a:endParaRPr lang="en-US" sz="2400" dirty="0"/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</a:t>
                      </a:r>
                      <a:endParaRPr lang="en-US" sz="2400" dirty="0"/>
                    </a:p>
                  </a:txBody>
                  <a:tcPr marL="83487" marR="83487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VIRGINIA</a:t>
                      </a:r>
                      <a:endParaRPr lang="en-US" sz="2400" dirty="0"/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</a:t>
                      </a:r>
                      <a:endParaRPr lang="en-US" sz="2400" dirty="0"/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</a:t>
                      </a:r>
                      <a:endParaRPr lang="en-US" sz="2400" dirty="0"/>
                    </a:p>
                  </a:txBody>
                  <a:tcPr marL="83487" marR="83487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67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Mechanical Restraint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2784415"/>
              </p:ext>
            </p:extLst>
          </p:nvPr>
        </p:nvGraphicFramePr>
        <p:xfrm>
          <a:off x="1295400" y="2038867"/>
          <a:ext cx="9601216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03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00304"/>
                <a:gridCol w="24003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0030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14314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STATE</a:t>
                      </a:r>
                      <a:endParaRPr lang="en-US" sz="2400" dirty="0"/>
                    </a:p>
                  </a:txBody>
                  <a:tcPr marL="83486" marR="83486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PROHIBITED</a:t>
                      </a:r>
                      <a:endParaRPr lang="en-US" sz="2400" dirty="0"/>
                    </a:p>
                  </a:txBody>
                  <a:tcPr marL="83486" marR="83486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EMERGENCY</a:t>
                      </a:r>
                      <a:endParaRPr lang="en-US" sz="2400" dirty="0"/>
                    </a:p>
                  </a:txBody>
                  <a:tcPr marL="83486" marR="83486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BEHAVIORAL</a:t>
                      </a:r>
                      <a:r>
                        <a:rPr lang="en-US" sz="2400" baseline="0" dirty="0" smtClean="0"/>
                        <a:t> TREATMENT PLAN</a:t>
                      </a:r>
                      <a:endParaRPr lang="en-US" sz="2400" dirty="0"/>
                    </a:p>
                  </a:txBody>
                  <a:tcPr marL="83486" marR="83486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967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ALASKA</a:t>
                      </a:r>
                      <a:endParaRPr lang="en-US" sz="2400" dirty="0"/>
                    </a:p>
                  </a:txBody>
                  <a:tcPr marL="83486" marR="83486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83486" marR="83486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</a:t>
                      </a:r>
                      <a:endParaRPr lang="en-US" sz="2400" dirty="0"/>
                    </a:p>
                  </a:txBody>
                  <a:tcPr marL="83486" marR="83486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</a:t>
                      </a:r>
                      <a:endParaRPr lang="en-US" sz="2400" dirty="0"/>
                    </a:p>
                  </a:txBody>
                  <a:tcPr marL="83486" marR="83486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967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MARYLAND</a:t>
                      </a:r>
                      <a:endParaRPr lang="en-US" sz="2400" dirty="0"/>
                    </a:p>
                  </a:txBody>
                  <a:tcPr marL="83486" marR="83486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83486" marR="83486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</a:t>
                      </a:r>
                      <a:endParaRPr lang="en-US" sz="2400" dirty="0"/>
                    </a:p>
                  </a:txBody>
                  <a:tcPr marL="83486" marR="83486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</a:t>
                      </a:r>
                      <a:endParaRPr lang="en-US" sz="2400" dirty="0"/>
                    </a:p>
                  </a:txBody>
                  <a:tcPr marL="83486" marR="83486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3967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MISS.</a:t>
                      </a:r>
                      <a:endParaRPr lang="en-US" sz="2400" dirty="0"/>
                    </a:p>
                  </a:txBody>
                  <a:tcPr marL="83486" marR="83486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</a:t>
                      </a:r>
                      <a:endParaRPr lang="en-US" sz="2400" dirty="0"/>
                    </a:p>
                  </a:txBody>
                  <a:tcPr marL="83486" marR="83486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83486" marR="83486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83486" marR="83486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3967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NEW YORK</a:t>
                      </a:r>
                      <a:endParaRPr lang="en-US" sz="2400" dirty="0"/>
                    </a:p>
                  </a:txBody>
                  <a:tcPr marL="83486" marR="83486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83486" marR="83486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</a:t>
                      </a:r>
                      <a:endParaRPr lang="en-US" sz="2400" dirty="0"/>
                    </a:p>
                  </a:txBody>
                  <a:tcPr marL="83486" marR="83486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</a:t>
                      </a:r>
                      <a:endParaRPr lang="en-US" sz="2400" dirty="0"/>
                    </a:p>
                  </a:txBody>
                  <a:tcPr marL="83486" marR="83486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3967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UTAH</a:t>
                      </a:r>
                      <a:endParaRPr lang="en-US" sz="2400" dirty="0"/>
                    </a:p>
                  </a:txBody>
                  <a:tcPr marL="83486" marR="83486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83486" marR="83486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83486" marR="83486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</a:t>
                      </a:r>
                      <a:endParaRPr lang="en-US" sz="2400" dirty="0"/>
                    </a:p>
                  </a:txBody>
                  <a:tcPr marL="83486" marR="83486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3967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VIRGINIA</a:t>
                      </a:r>
                      <a:endParaRPr lang="en-US" sz="2400" dirty="0"/>
                    </a:p>
                  </a:txBody>
                  <a:tcPr marL="83486" marR="83486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83486" marR="83486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</a:t>
                      </a:r>
                      <a:endParaRPr lang="en-US" sz="2400" dirty="0"/>
                    </a:p>
                  </a:txBody>
                  <a:tcPr marL="83486" marR="83486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</a:t>
                      </a:r>
                      <a:endParaRPr lang="en-US" sz="2400" dirty="0"/>
                    </a:p>
                  </a:txBody>
                  <a:tcPr marL="83486" marR="83486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868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Chemical Restraint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3869802"/>
              </p:ext>
            </p:extLst>
          </p:nvPr>
        </p:nvGraphicFramePr>
        <p:xfrm>
          <a:off x="1295400" y="2557463"/>
          <a:ext cx="960122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030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0030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0030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40030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STATE</a:t>
                      </a:r>
                      <a:endParaRPr lang="en-US" sz="2400" dirty="0"/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PROHIBITED</a:t>
                      </a:r>
                      <a:endParaRPr lang="en-US" sz="2400" dirty="0"/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EMERGENCY</a:t>
                      </a:r>
                      <a:endParaRPr lang="en-US" sz="2400" dirty="0"/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BEHAVIORAL</a:t>
                      </a:r>
                      <a:endParaRPr lang="en-US" sz="2400" dirty="0"/>
                    </a:p>
                  </a:txBody>
                  <a:tcPr marL="83487" marR="83487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ALASKA</a:t>
                      </a:r>
                      <a:endParaRPr lang="en-US" sz="2400" dirty="0"/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</a:t>
                      </a:r>
                      <a:endParaRPr lang="en-US" sz="2400" dirty="0"/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83487" marR="83487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MARYLAND</a:t>
                      </a:r>
                      <a:endParaRPr lang="en-US" sz="2400" dirty="0"/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</a:t>
                      </a:r>
                      <a:endParaRPr lang="en-US" sz="2400" dirty="0"/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</a:t>
                      </a:r>
                      <a:endParaRPr lang="en-US" sz="2400" dirty="0"/>
                    </a:p>
                  </a:txBody>
                  <a:tcPr marL="83487" marR="83487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MISS</a:t>
                      </a:r>
                      <a:endParaRPr lang="en-US" sz="2400" dirty="0"/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</a:t>
                      </a:r>
                      <a:endParaRPr lang="en-US" sz="2400" dirty="0"/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83487" marR="83487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NEW YORK</a:t>
                      </a:r>
                      <a:endParaRPr lang="en-US" sz="2400" dirty="0"/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</a:t>
                      </a:r>
                      <a:endParaRPr lang="en-US" sz="2400" dirty="0"/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</a:t>
                      </a:r>
                      <a:endParaRPr lang="en-US" sz="2400" dirty="0"/>
                    </a:p>
                  </a:txBody>
                  <a:tcPr marL="83487" marR="83487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UTAH</a:t>
                      </a:r>
                      <a:endParaRPr lang="en-US" sz="2400" dirty="0"/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</a:t>
                      </a:r>
                      <a:endParaRPr lang="en-US" sz="2400" dirty="0"/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</a:t>
                      </a:r>
                      <a:endParaRPr lang="en-US" sz="2400" dirty="0"/>
                    </a:p>
                  </a:txBody>
                  <a:tcPr marL="83487" marR="83487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VIRGINIA</a:t>
                      </a:r>
                      <a:endParaRPr lang="en-US" sz="2400" dirty="0"/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</a:t>
                      </a:r>
                      <a:endParaRPr lang="en-US" sz="2400" dirty="0"/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83487" marR="83487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83487" marR="83487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075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Scholarship on Restraints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95402" y="2446637"/>
            <a:ext cx="8935994" cy="3707027"/>
          </a:xfrm>
        </p:spPr>
        <p:txBody>
          <a:bodyPr>
            <a:noAutofit/>
          </a:bodyPr>
          <a:lstStyle/>
          <a:p>
            <a:r>
              <a:rPr lang="en-US" sz="1800" dirty="0" smtClean="0">
                <a:latin typeface="American Typewriter" charset="0"/>
                <a:ea typeface="American Typewriter" charset="0"/>
                <a:cs typeface="American Typewriter" charset="0"/>
              </a:rPr>
              <a:t>Justified if it reduces and eliminates behavior</a:t>
            </a:r>
          </a:p>
          <a:p>
            <a:r>
              <a:rPr lang="en-US" sz="1800" dirty="0" smtClean="0">
                <a:latin typeface="American Typewriter" charset="0"/>
                <a:ea typeface="American Typewriter" charset="0"/>
                <a:cs typeface="American Typewriter" charset="0"/>
              </a:rPr>
              <a:t>Used after less restrictive interventions have proven to be ineffective</a:t>
            </a:r>
          </a:p>
          <a:p>
            <a:r>
              <a:rPr lang="en-US" sz="1800" dirty="0" smtClean="0">
                <a:latin typeface="American Typewriter" charset="0"/>
                <a:ea typeface="American Typewriter" charset="0"/>
                <a:cs typeface="American Typewriter" charset="0"/>
              </a:rPr>
              <a:t>Based on Data</a:t>
            </a:r>
          </a:p>
          <a:p>
            <a:pPr lvl="1"/>
            <a:r>
              <a:rPr lang="en-US" sz="1800" dirty="0" smtClean="0">
                <a:latin typeface="American Typewriter" charset="0"/>
                <a:ea typeface="American Typewriter" charset="0"/>
                <a:cs typeface="American Typewriter" charset="0"/>
              </a:rPr>
              <a:t>Consulted by professionals trained in behavioral analysis</a:t>
            </a:r>
          </a:p>
          <a:p>
            <a:r>
              <a:rPr lang="en-US" sz="1800" dirty="0" smtClean="0">
                <a:latin typeface="American Typewriter" charset="0"/>
                <a:ea typeface="American Typewriter" charset="0"/>
                <a:cs typeface="American Typewriter" charset="0"/>
              </a:rPr>
              <a:t>Mechanical and Physical can be implemented safely in both planned and emergency</a:t>
            </a:r>
          </a:p>
          <a:p>
            <a:r>
              <a:rPr lang="en-US" sz="1800" dirty="0" smtClean="0">
                <a:latin typeface="American Typewriter" charset="0"/>
                <a:ea typeface="American Typewriter" charset="0"/>
                <a:cs typeface="American Typewriter" charset="0"/>
              </a:rPr>
              <a:t>Mixed on chemical restraints and psychotropic meds</a:t>
            </a:r>
          </a:p>
          <a:p>
            <a:pPr lvl="1"/>
            <a:r>
              <a:rPr lang="en-US" sz="1800" dirty="0" smtClean="0">
                <a:latin typeface="American Typewriter" charset="0"/>
                <a:ea typeface="American Typewriter" charset="0"/>
                <a:cs typeface="American Typewriter" charset="0"/>
              </a:rPr>
              <a:t>Lack of data</a:t>
            </a:r>
          </a:p>
          <a:p>
            <a:pPr lvl="1"/>
            <a:r>
              <a:rPr lang="en-US" sz="1800" dirty="0" smtClean="0">
                <a:latin typeface="American Typewriter" charset="0"/>
                <a:ea typeface="American Typewriter" charset="0"/>
                <a:cs typeface="American Typewriter" charset="0"/>
              </a:rPr>
              <a:t>Difficult to distinguish b/w behavioral problems and psychiatric conditions</a:t>
            </a:r>
          </a:p>
        </p:txBody>
      </p:sp>
    </p:spTree>
    <p:extLst>
      <p:ext uri="{BB962C8B-B14F-4D97-AF65-F5344CB8AC3E}">
        <p14:creationId xmlns:p14="http://schemas.microsoft.com/office/powerpoint/2010/main" val="145158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Scholarship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Staff should be trained in proper techniques</a:t>
            </a:r>
          </a:p>
          <a:p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Rule out medical and health factors that pose greater risk of injury to patient</a:t>
            </a:r>
          </a:p>
          <a:p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Assess antecedent conditions that lead to behavior</a:t>
            </a:r>
          </a:p>
          <a:p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Fixed-release criteria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2141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Behavioral Treatment Plan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02321"/>
              </p:ext>
            </p:extLst>
          </p:nvPr>
        </p:nvGraphicFramePr>
        <p:xfrm>
          <a:off x="1470455" y="2545490"/>
          <a:ext cx="9959535" cy="34944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190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9190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9190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9190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99190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227793">
                <a:tc>
                  <a:txBody>
                    <a:bodyPr/>
                    <a:lstStyle/>
                    <a:p>
                      <a:r>
                        <a:rPr lang="en-US" dirty="0" smtClean="0"/>
                        <a:t>STATE</a:t>
                      </a:r>
                      <a:endParaRPr lang="en-US" dirty="0"/>
                    </a:p>
                  </a:txBody>
                  <a:tcPr marL="54334" marR="5433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Professional trained in Behavioral</a:t>
                      </a:r>
                      <a:r>
                        <a:rPr lang="en-US" baseline="0" dirty="0" smtClean="0"/>
                        <a:t> Analysis</a:t>
                      </a:r>
                      <a:endParaRPr lang="en-US" dirty="0"/>
                    </a:p>
                  </a:txBody>
                  <a:tcPr marL="54334" marR="5433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Behavioral Assessment</a:t>
                      </a:r>
                      <a:endParaRPr lang="en-US" dirty="0"/>
                    </a:p>
                  </a:txBody>
                  <a:tcPr marL="54334" marR="5433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Antecedent Conditions</a:t>
                      </a:r>
                      <a:endParaRPr lang="en-US" dirty="0"/>
                    </a:p>
                  </a:txBody>
                  <a:tcPr marL="54334" marR="5433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Reviewed and Approved by Committee</a:t>
                      </a:r>
                      <a:endParaRPr lang="en-US" dirty="0"/>
                    </a:p>
                  </a:txBody>
                  <a:tcPr marL="54334" marR="54334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7783">
                <a:tc>
                  <a:txBody>
                    <a:bodyPr/>
                    <a:lstStyle/>
                    <a:p>
                      <a:r>
                        <a:rPr lang="en-US" dirty="0" smtClean="0"/>
                        <a:t>ALASKA</a:t>
                      </a:r>
                      <a:endParaRPr lang="en-US" dirty="0"/>
                    </a:p>
                  </a:txBody>
                  <a:tcPr marL="54334" marR="5433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marL="54334" marR="5433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marL="54334" marR="5433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marL="54334" marR="54334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4334" marR="54334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7783">
                <a:tc>
                  <a:txBody>
                    <a:bodyPr/>
                    <a:lstStyle/>
                    <a:p>
                      <a:r>
                        <a:rPr lang="en-US" dirty="0" smtClean="0"/>
                        <a:t>MARYLAND</a:t>
                      </a:r>
                      <a:endParaRPr lang="en-US" dirty="0"/>
                    </a:p>
                  </a:txBody>
                  <a:tcPr marL="54334" marR="5433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marL="54334" marR="5433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marL="54334" marR="5433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marL="54334" marR="5433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marL="54334" marR="54334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7783">
                <a:tc>
                  <a:txBody>
                    <a:bodyPr/>
                    <a:lstStyle/>
                    <a:p>
                      <a:r>
                        <a:rPr lang="en-US" dirty="0" smtClean="0"/>
                        <a:t>MISS.</a:t>
                      </a:r>
                      <a:endParaRPr lang="en-US" dirty="0"/>
                    </a:p>
                  </a:txBody>
                  <a:tcPr marL="54334" marR="5433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marL="54334" marR="5433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marL="54334" marR="5433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marL="54334" marR="5433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marL="54334" marR="54334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7783">
                <a:tc>
                  <a:txBody>
                    <a:bodyPr/>
                    <a:lstStyle/>
                    <a:p>
                      <a:r>
                        <a:rPr lang="en-US" dirty="0" smtClean="0"/>
                        <a:t>NEW YORK</a:t>
                      </a:r>
                      <a:endParaRPr lang="en-US" dirty="0"/>
                    </a:p>
                  </a:txBody>
                  <a:tcPr marL="54334" marR="5433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marL="54334" marR="5433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marL="54334" marR="5433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marL="54334" marR="5433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marL="54334" marR="54334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7783">
                <a:tc>
                  <a:txBody>
                    <a:bodyPr/>
                    <a:lstStyle/>
                    <a:p>
                      <a:r>
                        <a:rPr lang="en-US" dirty="0" smtClean="0"/>
                        <a:t>UTAH</a:t>
                      </a:r>
                      <a:endParaRPr lang="en-US" dirty="0"/>
                    </a:p>
                  </a:txBody>
                  <a:tcPr marL="54334" marR="54334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54334" marR="5433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marL="54334" marR="54334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4334" marR="5433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marL="54334" marR="54334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7783">
                <a:tc>
                  <a:txBody>
                    <a:bodyPr/>
                    <a:lstStyle/>
                    <a:p>
                      <a:r>
                        <a:rPr lang="en-US" dirty="0" smtClean="0"/>
                        <a:t>VIRGINIA</a:t>
                      </a:r>
                      <a:endParaRPr lang="en-US" dirty="0"/>
                    </a:p>
                  </a:txBody>
                  <a:tcPr marL="54334" marR="54334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54334" marR="5433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marL="54334" marR="5433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marL="54334" marR="5433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marL="54334" marR="54334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367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Advocacy 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THE ARC SUPPORTS:</a:t>
            </a:r>
          </a:p>
          <a:p>
            <a:pPr lvl="1"/>
            <a:r>
              <a:rPr lang="en-US" dirty="0">
                <a:latin typeface="American Typewriter" charset="0"/>
                <a:ea typeface="American Typewriter" charset="0"/>
                <a:cs typeface="American Typewriter" charset="0"/>
              </a:rPr>
              <a:t>P</a:t>
            </a:r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hysical restraint in a last resort scenario</a:t>
            </a:r>
          </a:p>
          <a:p>
            <a:pPr lvl="1"/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Analysis in Crafting Behavioral Treatment Plan</a:t>
            </a:r>
          </a:p>
          <a:p>
            <a:pPr lvl="1"/>
            <a:endParaRPr lang="en-US" dirty="0" smtClean="0">
              <a:latin typeface="American Typewriter" charset="0"/>
              <a:ea typeface="American Typewriter" charset="0"/>
              <a:cs typeface="American Typewriter" charset="0"/>
            </a:endParaRPr>
          </a:p>
          <a:p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ALLIANCE TO PREVENT RESTRAINT AND SECLUSION:</a:t>
            </a:r>
          </a:p>
          <a:p>
            <a:pPr lvl="1"/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Opposes Usage of Restraint in Non-Emergency Situations</a:t>
            </a:r>
          </a:p>
          <a:p>
            <a:pPr lvl="1"/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Supports Brief Physical Intervention  </a:t>
            </a:r>
            <a:endParaRPr lang="en-US" dirty="0">
              <a:latin typeface="American Typewriter" charset="0"/>
              <a:ea typeface="American Typewriter" charset="0"/>
              <a:cs typeface="American Typewriter" charset="0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87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Professional Trade Association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Association of Behavior Analysis International (ABAI):</a:t>
            </a:r>
          </a:p>
          <a:p>
            <a:pPr lvl="1"/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Opposes Inappropriate/Unnecessary Use of Restraints</a:t>
            </a:r>
          </a:p>
          <a:p>
            <a:pPr lvl="1"/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Can be used in a a behavior treatment plan and emergency situations</a:t>
            </a:r>
          </a:p>
          <a:p>
            <a:pPr lvl="1"/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Consent of individual</a:t>
            </a:r>
          </a:p>
          <a:p>
            <a:pPr lvl="1"/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23982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1408669" y="951470"/>
            <a:ext cx="9143999" cy="1309815"/>
          </a:xfrm>
        </p:spPr>
        <p:txBody>
          <a:bodyPr>
            <a:normAutofit/>
          </a:bodyPr>
          <a:lstStyle/>
          <a:p>
            <a:r>
              <a:rPr lang="en-US" dirty="0" smtClean="0"/>
              <a:t>Recommendations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Restraints in both emergency and Behavioral Treatment Plan</a:t>
            </a:r>
          </a:p>
          <a:p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Behavioral Treatment Plan</a:t>
            </a:r>
          </a:p>
          <a:p>
            <a:pPr lvl="1"/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Assessment of individual’s behavior</a:t>
            </a:r>
          </a:p>
          <a:p>
            <a:pPr lvl="1"/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Antecedent factors</a:t>
            </a:r>
          </a:p>
          <a:p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Every usage of restraint should be documented</a:t>
            </a:r>
          </a:p>
          <a:p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Individuals should be assessed or consulted by Professionals trained in Behavioral Analysis</a:t>
            </a:r>
          </a:p>
          <a:p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Staff should be properly trained in applying restraints</a:t>
            </a:r>
          </a:p>
        </p:txBody>
      </p:sp>
    </p:spTree>
    <p:extLst>
      <p:ext uri="{BB962C8B-B14F-4D97-AF65-F5344CB8AC3E}">
        <p14:creationId xmlns:p14="http://schemas.microsoft.com/office/powerpoint/2010/main" val="96605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Lack of data on usage of restraints</a:t>
            </a:r>
          </a:p>
          <a:p>
            <a:pPr lvl="1"/>
            <a:r>
              <a:rPr lang="en-US" dirty="0">
                <a:latin typeface="American Typewriter" charset="0"/>
                <a:ea typeface="American Typewriter" charset="0"/>
                <a:cs typeface="American Typewriter" charset="0"/>
              </a:rPr>
              <a:t>F</a:t>
            </a:r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urther Research Needed</a:t>
            </a:r>
          </a:p>
          <a:p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Generalizability</a:t>
            </a:r>
          </a:p>
        </p:txBody>
      </p:sp>
    </p:spTree>
    <p:extLst>
      <p:ext uri="{BB962C8B-B14F-4D97-AF65-F5344CB8AC3E}">
        <p14:creationId xmlns:p14="http://schemas.microsoft.com/office/powerpoint/2010/main" val="917384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Center </a:t>
            </a:r>
            <a:r>
              <a:rPr lang="en-US" dirty="0"/>
              <a:t>for Medicare and Medicaid Services,  </a:t>
            </a:r>
            <a:r>
              <a:rPr lang="en-US" i="1" dirty="0"/>
              <a:t>Application for a 1915 C Home and Community Based Waiver:  Instructions, Technical Guidance, and Criteria, </a:t>
            </a:r>
            <a:r>
              <a:rPr lang="en-US"/>
              <a:t>January </a:t>
            </a:r>
            <a:r>
              <a:rPr lang="en-US" smtClean="0"/>
              <a:t>2015.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Musumeci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smtClean="0">
                <a:solidFill>
                  <a:schemeClr val="tx1"/>
                </a:solidFill>
              </a:rPr>
              <a:t>MaryBeth and </a:t>
            </a:r>
            <a:r>
              <a:rPr lang="en-US" dirty="0">
                <a:solidFill>
                  <a:schemeClr val="tx1"/>
                </a:solidFill>
              </a:rPr>
              <a:t>Julie </a:t>
            </a:r>
            <a:r>
              <a:rPr lang="en-US" dirty="0" smtClean="0">
                <a:solidFill>
                  <a:schemeClr val="tx1"/>
                </a:solidFill>
              </a:rPr>
              <a:t>Foutz. </a:t>
            </a:r>
            <a:r>
              <a:rPr lang="en-US" i="1" dirty="0">
                <a:solidFill>
                  <a:schemeClr val="tx1"/>
                </a:solidFill>
              </a:rPr>
              <a:t>Medicaid Restructuring Under the </a:t>
            </a:r>
            <a:r>
              <a:rPr lang="en-US" i="1" dirty="0" smtClean="0">
                <a:solidFill>
                  <a:schemeClr val="tx1"/>
                </a:solidFill>
              </a:rPr>
              <a:t>American </a:t>
            </a:r>
            <a:r>
              <a:rPr lang="en-US" i="1" dirty="0">
                <a:solidFill>
                  <a:schemeClr val="tx1"/>
                </a:solidFill>
              </a:rPr>
              <a:t>Health Care Act and Nonelderly </a:t>
            </a:r>
            <a:r>
              <a:rPr lang="en-US" i="1" dirty="0" smtClean="0">
                <a:solidFill>
                  <a:schemeClr val="tx1"/>
                </a:solidFill>
              </a:rPr>
              <a:t>Adults </a:t>
            </a:r>
            <a:r>
              <a:rPr lang="en-US" i="1" dirty="0">
                <a:solidFill>
                  <a:schemeClr val="tx1"/>
                </a:solidFill>
              </a:rPr>
              <a:t>With Disabilities, </a:t>
            </a:r>
            <a:r>
              <a:rPr lang="en-US" dirty="0">
                <a:solidFill>
                  <a:schemeClr val="tx1"/>
                </a:solidFill>
              </a:rPr>
              <a:t>The Kaiser </a:t>
            </a:r>
            <a:r>
              <a:rPr lang="en-US" dirty="0" smtClean="0">
                <a:solidFill>
                  <a:schemeClr val="tx1"/>
                </a:solidFill>
              </a:rPr>
              <a:t>Family </a:t>
            </a:r>
            <a:r>
              <a:rPr lang="en-US" dirty="0">
                <a:solidFill>
                  <a:schemeClr val="tx1"/>
                </a:solidFill>
              </a:rPr>
              <a:t>Foundation, March 2017. 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Ng, Terence, Charlene </a:t>
            </a:r>
            <a:r>
              <a:rPr lang="en-US" dirty="0">
                <a:solidFill>
                  <a:schemeClr val="tx1"/>
                </a:solidFill>
              </a:rPr>
              <a:t>Harrington, </a:t>
            </a:r>
            <a:r>
              <a:rPr lang="en-US" dirty="0" smtClean="0">
                <a:solidFill>
                  <a:schemeClr val="tx1"/>
                </a:solidFill>
              </a:rPr>
              <a:t>MaryBeth </a:t>
            </a:r>
            <a:r>
              <a:rPr lang="en-US" dirty="0">
                <a:solidFill>
                  <a:schemeClr val="tx1"/>
                </a:solidFill>
              </a:rPr>
              <a:t>Musumeci, and Petry Ubri.  </a:t>
            </a:r>
            <a:r>
              <a:rPr lang="en-US" i="1" dirty="0">
                <a:solidFill>
                  <a:schemeClr val="tx1"/>
                </a:solidFill>
              </a:rPr>
              <a:t>Medicaid Home and </a:t>
            </a:r>
            <a:r>
              <a:rPr lang="en-US" i="1" dirty="0" smtClean="0">
                <a:solidFill>
                  <a:schemeClr val="tx1"/>
                </a:solidFill>
              </a:rPr>
              <a:t>Community-Based </a:t>
            </a:r>
            <a:r>
              <a:rPr lang="en-US" i="1" dirty="0">
                <a:solidFill>
                  <a:schemeClr val="tx1"/>
                </a:solidFill>
              </a:rPr>
              <a:t>Services Programs</a:t>
            </a:r>
            <a:r>
              <a:rPr lang="en-US" i="1" dirty="0" smtClean="0">
                <a:solidFill>
                  <a:schemeClr val="tx1"/>
                </a:solidFill>
              </a:rPr>
              <a:t>: 2013 </a:t>
            </a:r>
            <a:r>
              <a:rPr lang="en-US" i="1" dirty="0">
                <a:solidFill>
                  <a:schemeClr val="tx1"/>
                </a:solidFill>
              </a:rPr>
              <a:t>Data Update</a:t>
            </a:r>
            <a:r>
              <a:rPr lang="en-US" dirty="0">
                <a:solidFill>
                  <a:schemeClr val="tx1"/>
                </a:solidFill>
              </a:rPr>
              <a:t>.  </a:t>
            </a:r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dirty="0">
                <a:solidFill>
                  <a:schemeClr val="tx1"/>
                </a:solidFill>
              </a:rPr>
              <a:t>Kaiser Family Foundation.  The Kaiser Commission on </a:t>
            </a:r>
            <a:r>
              <a:rPr lang="en-US" dirty="0" smtClean="0">
                <a:solidFill>
                  <a:schemeClr val="tx1"/>
                </a:solidFill>
              </a:rPr>
              <a:t>Medicaid </a:t>
            </a:r>
            <a:r>
              <a:rPr lang="en-US" dirty="0">
                <a:solidFill>
                  <a:schemeClr val="tx1"/>
                </a:solidFill>
              </a:rPr>
              <a:t>and the Uninsured. October 2016</a:t>
            </a:r>
            <a:r>
              <a:rPr lang="en-US" dirty="0">
                <a:solidFill>
                  <a:srgbClr val="0070C0"/>
                </a:solidFill>
              </a:rPr>
              <a:t>.  </a:t>
            </a:r>
          </a:p>
          <a:p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62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2598</TotalTime>
  <Words>786</Words>
  <Application>Microsoft Macintosh PowerPoint</Application>
  <PresentationFormat>Widescreen</PresentationFormat>
  <Paragraphs>211</Paragraphs>
  <Slides>22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American Typewriter</vt:lpstr>
      <vt:lpstr>Calibri</vt:lpstr>
      <vt:lpstr>Garamond</vt:lpstr>
      <vt:lpstr>Arial</vt:lpstr>
      <vt:lpstr>Organic</vt:lpstr>
      <vt:lpstr>Improving Restraint Policy in Home and Community Based Settings</vt:lpstr>
      <vt:lpstr>Health Coverage of Non-Elderly Adults with Disabilities, 2015</vt:lpstr>
      <vt:lpstr>Demographics of non-elderly adults w/Disabilities on Medicaid, 2015</vt:lpstr>
      <vt:lpstr>Percentage of 1915 (  C ) Waivers, 2013</vt:lpstr>
      <vt:lpstr>Background on Restraints</vt:lpstr>
      <vt:lpstr>Problems with Restraint</vt:lpstr>
      <vt:lpstr>Initiative to Limit and Eliminate Restraint</vt:lpstr>
      <vt:lpstr>Research Question</vt:lpstr>
      <vt:lpstr>Methodology</vt:lpstr>
      <vt:lpstr>CMS’s Guidelines </vt:lpstr>
      <vt:lpstr>Scholars on Eliminating Restraint</vt:lpstr>
      <vt:lpstr>Physical Restraint</vt:lpstr>
      <vt:lpstr>Mechanical Restraint</vt:lpstr>
      <vt:lpstr>Chemical Restraint</vt:lpstr>
      <vt:lpstr>Scholarship on Restraints</vt:lpstr>
      <vt:lpstr>Scholarship </vt:lpstr>
      <vt:lpstr>Behavioral Treatment Plan</vt:lpstr>
      <vt:lpstr>Advocacy Groups</vt:lpstr>
      <vt:lpstr>Professional Trade Association</vt:lpstr>
      <vt:lpstr>Recommendations</vt:lpstr>
      <vt:lpstr>Limitations </vt:lpstr>
      <vt:lpstr>Sources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Improving Restraint Policy in Home and Community Based Settings</dc:title>
  <dc:creator>Daniel Page</dc:creator>
  <cp:lastModifiedBy>Daniel Page</cp:lastModifiedBy>
  <cp:revision>57</cp:revision>
  <dcterms:created xsi:type="dcterms:W3CDTF">2017-05-07T20:10:39Z</dcterms:created>
  <dcterms:modified xsi:type="dcterms:W3CDTF">2017-05-10T22:00:10Z</dcterms:modified>
</cp:coreProperties>
</file>